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93" autoAdjust="0"/>
    <p:restoredTop sz="94622" autoAdjust="0"/>
  </p:normalViewPr>
  <p:slideViewPr>
    <p:cSldViewPr>
      <p:cViewPr varScale="1">
        <p:scale>
          <a:sx n="74" d="100"/>
          <a:sy n="74" d="100"/>
        </p:scale>
        <p:origin x="54" y="6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CEA8E-B88D-4336-96E4-17E89C73874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65C64-E532-4D60-8A44-E194041BF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617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B2F427-618E-4946-B22A-55A970DA4C1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14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252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384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470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037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112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527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782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452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102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221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395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CE8ED-F033-4E7C-A234-DF7F4285ED18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59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mailto:shulenkova@khlopin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222676"/>
            <a:ext cx="4968552" cy="3118484"/>
          </a:xfrm>
          <a:prstGeom prst="rect">
            <a:avLst/>
          </a:prstGeom>
          <a:solidFill>
            <a:schemeClr val="bg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514"/>
            <a:ext cx="9537923" cy="7056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5652120" y="1268760"/>
            <a:ext cx="3420000" cy="286232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/>
              <a:t>Земельный </a:t>
            </a:r>
            <a:r>
              <a:rPr lang="ru-RU" dirty="0" smtClean="0"/>
              <a:t>участок</a:t>
            </a:r>
            <a:endParaRPr lang="ru-RU" dirty="0"/>
          </a:p>
        </p:txBody>
      </p:sp>
      <p:sp>
        <p:nvSpPr>
          <p:cNvPr id="66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77788"/>
            <a:ext cx="8207375" cy="903287"/>
          </a:xfr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ru-RU" sz="2000" b="1" u="sng" dirty="0">
                <a:solidFill>
                  <a:schemeClr val="bg1"/>
                </a:solidFill>
                <a:latin typeface="Arial" charset="0"/>
                <a:cs typeface="Arial" charset="0"/>
              </a:rPr>
              <a:t>Сбор предложений</a:t>
            </a:r>
            <a:r>
              <a:rPr lang="ru-RU" sz="2000" b="1" dirty="0">
                <a:solidFill>
                  <a:schemeClr val="bg1"/>
                </a:solidFill>
                <a:latin typeface="Arial" charset="0"/>
                <a:cs typeface="Arial" charset="0"/>
              </a:rPr>
              <a:t> на право заключения договора купли-продажи Имущественного </a:t>
            </a:r>
            <a:r>
              <a:rPr lang="ru-RU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комплекса, расположенного </a:t>
            </a:r>
            <a:r>
              <a:rPr lang="ru-RU" sz="2000" b="1" dirty="0">
                <a:solidFill>
                  <a:schemeClr val="bg1"/>
                </a:solidFill>
                <a:latin typeface="Arial" charset="0"/>
                <a:cs typeface="Arial" charset="0"/>
              </a:rPr>
              <a:t>по адресу: </a:t>
            </a:r>
            <a:br>
              <a:rPr lang="ru-RU" sz="2000" b="1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ru-RU" sz="2000" b="1" dirty="0">
                <a:solidFill>
                  <a:schemeClr val="bg1"/>
                </a:solidFill>
                <a:latin typeface="Arial" charset="0"/>
                <a:cs typeface="Arial" charset="0"/>
              </a:rPr>
              <a:t>Ленинградская обл., г. Сосновый бор, Промзона</a:t>
            </a:r>
            <a:endParaRPr lang="en-US" sz="20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3561" y="6505599"/>
            <a:ext cx="224742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5662602" y="2656111"/>
            <a:ext cx="3420000" cy="288000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 smtClean="0"/>
              <a:t>Здания</a:t>
            </a:r>
            <a:endParaRPr lang="ru-RU" dirty="0"/>
          </a:p>
        </p:txBody>
      </p:sp>
      <p:sp>
        <p:nvSpPr>
          <p:cNvPr id="195" name="Полилиния 194"/>
          <p:cNvSpPr/>
          <p:nvPr/>
        </p:nvSpPr>
        <p:spPr bwMode="auto">
          <a:xfrm>
            <a:off x="5652120" y="1556792"/>
            <a:ext cx="3456384" cy="1099319"/>
          </a:xfrm>
          <a:custGeom>
            <a:avLst/>
            <a:gdLst>
              <a:gd name="connsiteX0" fmla="*/ 0 w 2181579"/>
              <a:gd name="connsiteY0" fmla="*/ 0 h 3351644"/>
              <a:gd name="connsiteX1" fmla="*/ 2181579 w 2181579"/>
              <a:gd name="connsiteY1" fmla="*/ 0 h 3351644"/>
              <a:gd name="connsiteX2" fmla="*/ 2181579 w 2181579"/>
              <a:gd name="connsiteY2" fmla="*/ 3351644 h 3351644"/>
              <a:gd name="connsiteX3" fmla="*/ 0 w 2181579"/>
              <a:gd name="connsiteY3" fmla="*/ 3351644 h 3351644"/>
              <a:gd name="connsiteX4" fmla="*/ 0 w 2181579"/>
              <a:gd name="connsiteY4" fmla="*/ 0 h 335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lvl="0"/>
            <a:r>
              <a:rPr lang="ru-RU" sz="1100" b="1" dirty="0">
                <a:solidFill>
                  <a:prstClr val="black"/>
                </a:solidFill>
              </a:rPr>
              <a:t>Площадь: </a:t>
            </a:r>
            <a:r>
              <a:rPr lang="ru-RU" sz="1100" b="1" dirty="0" smtClean="0">
                <a:solidFill>
                  <a:prstClr val="black"/>
                </a:solidFill>
              </a:rPr>
              <a:t>220487кв</a:t>
            </a:r>
            <a:r>
              <a:rPr lang="ru-RU" sz="1100" b="1" dirty="0">
                <a:solidFill>
                  <a:prstClr val="black"/>
                </a:solidFill>
              </a:rPr>
              <a:t>. м.</a:t>
            </a:r>
          </a:p>
          <a:p>
            <a:pPr lvl="0"/>
            <a:r>
              <a:rPr lang="ru-RU" sz="1100" b="1" dirty="0">
                <a:solidFill>
                  <a:prstClr val="black"/>
                </a:solidFill>
              </a:rPr>
              <a:t>Право:</a:t>
            </a:r>
            <a:r>
              <a:rPr lang="en-US" sz="1100" b="1" dirty="0">
                <a:solidFill>
                  <a:prstClr val="black"/>
                </a:solidFill>
              </a:rPr>
              <a:t> </a:t>
            </a:r>
            <a:r>
              <a:rPr lang="ru-RU" sz="1100" b="1" dirty="0">
                <a:solidFill>
                  <a:prstClr val="black"/>
                </a:solidFill>
              </a:rPr>
              <a:t>Собственность</a:t>
            </a:r>
          </a:p>
          <a:p>
            <a:r>
              <a:rPr lang="ru-RU" sz="1100" b="1" dirty="0">
                <a:solidFill>
                  <a:prstClr val="black"/>
                </a:solidFill>
              </a:rPr>
              <a:t>Кадастровый номер: </a:t>
            </a:r>
            <a:r>
              <a:rPr lang="ru-RU" sz="1100" b="1" dirty="0"/>
              <a:t>47:15:0112002:15</a:t>
            </a:r>
          </a:p>
          <a:p>
            <a:pPr lvl="0"/>
            <a:r>
              <a:rPr lang="ru-RU" sz="1100" b="1" dirty="0" smtClean="0">
                <a:solidFill>
                  <a:prstClr val="black"/>
                </a:solidFill>
              </a:rPr>
              <a:t>Обременения </a:t>
            </a:r>
            <a:r>
              <a:rPr lang="ru-RU" sz="1100" b="1" dirty="0">
                <a:solidFill>
                  <a:prstClr val="black"/>
                </a:solidFill>
              </a:rPr>
              <a:t>: </a:t>
            </a:r>
            <a:r>
              <a:rPr lang="ru-RU" sz="1100" b="1" dirty="0" smtClean="0">
                <a:solidFill>
                  <a:prstClr val="black"/>
                </a:solidFill>
              </a:rPr>
              <a:t>отсутствуют</a:t>
            </a:r>
            <a:endParaRPr lang="ru-RU" sz="1100" b="1" dirty="0">
              <a:solidFill>
                <a:prstClr val="black"/>
              </a:solidFill>
            </a:endParaRPr>
          </a:p>
          <a:p>
            <a:pPr lvl="0"/>
            <a:r>
              <a:rPr lang="ru-RU" sz="1100" b="1" dirty="0">
                <a:solidFill>
                  <a:prstClr val="black"/>
                </a:solidFill>
                <a:cs typeface="Times New Roman" panose="02020603050405020304" pitchFamily="18" charset="0"/>
              </a:rPr>
              <a:t>Категория земель: земли населенных пунктов</a:t>
            </a:r>
          </a:p>
          <a:p>
            <a:r>
              <a:rPr lang="ru-RU" sz="1100" b="1" dirty="0">
                <a:solidFill>
                  <a:prstClr val="black"/>
                </a:solidFill>
              </a:rPr>
              <a:t>ВРИ</a:t>
            </a:r>
            <a:r>
              <a:rPr lang="ru-RU" sz="1100" b="1" dirty="0" smtClean="0">
                <a:solidFill>
                  <a:prstClr val="black"/>
                </a:solidFill>
              </a:rPr>
              <a:t>:</a:t>
            </a:r>
            <a:r>
              <a:rPr lang="ru-RU" sz="1100" b="1" dirty="0" smtClean="0"/>
              <a:t> </a:t>
            </a:r>
            <a:r>
              <a:rPr lang="ru-RU" sz="1100" b="1" dirty="0"/>
              <a:t>размещение промышленной площадки</a:t>
            </a:r>
          </a:p>
        </p:txBody>
      </p:sp>
      <p:sp>
        <p:nvSpPr>
          <p:cNvPr id="88" name="Полилиния 87"/>
          <p:cNvSpPr/>
          <p:nvPr/>
        </p:nvSpPr>
        <p:spPr bwMode="auto">
          <a:xfrm>
            <a:off x="5652120" y="3068961"/>
            <a:ext cx="3456384" cy="705415"/>
          </a:xfrm>
          <a:custGeom>
            <a:avLst/>
            <a:gdLst>
              <a:gd name="connsiteX0" fmla="*/ 0 w 2181579"/>
              <a:gd name="connsiteY0" fmla="*/ 0 h 3351644"/>
              <a:gd name="connsiteX1" fmla="*/ 2181579 w 2181579"/>
              <a:gd name="connsiteY1" fmla="*/ 0 h 3351644"/>
              <a:gd name="connsiteX2" fmla="*/ 2181579 w 2181579"/>
              <a:gd name="connsiteY2" fmla="*/ 3351644 h 3351644"/>
              <a:gd name="connsiteX3" fmla="*/ 0 w 2181579"/>
              <a:gd name="connsiteY3" fmla="*/ 3351644 h 3351644"/>
              <a:gd name="connsiteX4" fmla="*/ 0 w 2181579"/>
              <a:gd name="connsiteY4" fmla="*/ 0 h 335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lvl="0"/>
            <a:r>
              <a:rPr lang="ru-RU" sz="1100" b="1" dirty="0">
                <a:solidFill>
                  <a:prstClr val="black"/>
                </a:solidFill>
              </a:rPr>
              <a:t>Площадь:</a:t>
            </a:r>
            <a:r>
              <a:rPr lang="en-US" sz="1100" b="1" dirty="0">
                <a:solidFill>
                  <a:prstClr val="black"/>
                </a:solidFill>
              </a:rPr>
              <a:t>   </a:t>
            </a:r>
            <a:r>
              <a:rPr lang="ru-RU" sz="1100" b="1" dirty="0" smtClean="0">
                <a:solidFill>
                  <a:prstClr val="black"/>
                </a:solidFill>
              </a:rPr>
              <a:t>9456,8  </a:t>
            </a:r>
            <a:r>
              <a:rPr lang="ru-RU" sz="1100" b="1" dirty="0">
                <a:solidFill>
                  <a:prstClr val="black"/>
                </a:solidFill>
              </a:rPr>
              <a:t>кв. м.</a:t>
            </a:r>
          </a:p>
          <a:p>
            <a:pPr lvl="0"/>
            <a:r>
              <a:rPr lang="ru-RU" sz="1100" b="1" dirty="0">
                <a:solidFill>
                  <a:prstClr val="black"/>
                </a:solidFill>
              </a:rPr>
              <a:t>Право:</a:t>
            </a:r>
            <a:r>
              <a:rPr lang="en-US" sz="1100" b="1" dirty="0">
                <a:solidFill>
                  <a:prstClr val="black"/>
                </a:solidFill>
              </a:rPr>
              <a:t>   </a:t>
            </a:r>
            <a:r>
              <a:rPr lang="ru-RU" sz="1100" b="1" dirty="0">
                <a:solidFill>
                  <a:prstClr val="black"/>
                </a:solidFill>
              </a:rPr>
              <a:t>Собственность</a:t>
            </a:r>
          </a:p>
          <a:p>
            <a:r>
              <a:rPr lang="ru-RU" sz="1100" b="1" dirty="0">
                <a:solidFill>
                  <a:prstClr val="black"/>
                </a:solidFill>
              </a:rPr>
              <a:t>Обременения:</a:t>
            </a:r>
            <a:r>
              <a:rPr lang="en-US" sz="1100" b="1" dirty="0">
                <a:solidFill>
                  <a:prstClr val="black"/>
                </a:solidFill>
              </a:rPr>
              <a:t> </a:t>
            </a:r>
            <a:r>
              <a:rPr lang="ru-RU" sz="1100" b="1" dirty="0"/>
              <a:t>договор аренды  на часть здания </a:t>
            </a:r>
            <a:r>
              <a:rPr lang="ru-RU" sz="1100" b="1" dirty="0" smtClean="0">
                <a:solidFill>
                  <a:prstClr val="black"/>
                </a:solidFill>
              </a:rPr>
              <a:t>Состояние</a:t>
            </a:r>
            <a:r>
              <a:rPr lang="ru-RU" sz="1100" b="1" dirty="0">
                <a:solidFill>
                  <a:prstClr val="black"/>
                </a:solidFill>
              </a:rPr>
              <a:t>:</a:t>
            </a:r>
            <a:r>
              <a:rPr lang="en-US" sz="1100" b="1" dirty="0">
                <a:solidFill>
                  <a:prstClr val="black"/>
                </a:solidFill>
              </a:rPr>
              <a:t> </a:t>
            </a:r>
            <a:r>
              <a:rPr lang="ru-RU" sz="1100" b="1" dirty="0" smtClean="0"/>
              <a:t>удовлетворительное</a:t>
            </a:r>
            <a:endParaRPr lang="ru-RU" sz="11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5628208" y="3763677"/>
            <a:ext cx="3420000" cy="286232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/>
              <a:t>Инженерные </a:t>
            </a:r>
            <a:r>
              <a:rPr lang="ru-RU" dirty="0" smtClean="0"/>
              <a:t>коммуникации (мощности)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644410" y="4058544"/>
            <a:ext cx="3456384" cy="857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ru-RU" sz="1100" b="1" dirty="0"/>
              <a:t>Электричество: 2800 </a:t>
            </a:r>
            <a:r>
              <a:rPr lang="ru-RU" sz="1100" b="1" dirty="0" err="1"/>
              <a:t>кВА</a:t>
            </a:r>
            <a:r>
              <a:rPr lang="ru-RU" sz="1100" b="1" dirty="0"/>
              <a:t> (установленная)</a:t>
            </a:r>
            <a:endParaRPr lang="ru-RU" sz="1100" dirty="0"/>
          </a:p>
          <a:p>
            <a:r>
              <a:rPr lang="ru-RU" sz="1100" b="1" dirty="0"/>
              <a:t>Водоснабжение: от ЛАЭС</a:t>
            </a:r>
            <a:endParaRPr lang="ru-RU" sz="1100" dirty="0"/>
          </a:p>
          <a:p>
            <a:r>
              <a:rPr lang="ru-RU" sz="1100" b="1" dirty="0"/>
              <a:t>Канализация: от ЛАЭС</a:t>
            </a:r>
            <a:endParaRPr lang="ru-RU" sz="1100" dirty="0"/>
          </a:p>
          <a:p>
            <a:r>
              <a:rPr lang="ru-RU" sz="1100" b="1" dirty="0"/>
              <a:t>Теплоснабжение: от ЛАЭС</a:t>
            </a:r>
            <a:endParaRPr lang="ru-RU" sz="1100" dirty="0"/>
          </a:p>
          <a:p>
            <a:r>
              <a:rPr lang="ru-RU" sz="1100" b="1" dirty="0"/>
              <a:t>Газоснабжение: отсутствует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5672228" y="4930433"/>
            <a:ext cx="3420000" cy="288032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1200" dirty="0" smtClean="0"/>
              <a:t>Контактная информация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5662602" y="5267725"/>
            <a:ext cx="3420000" cy="625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"/>
              </a:spcBef>
            </a:pPr>
            <a:r>
              <a:rPr lang="ru-RU" sz="1100" b="1" dirty="0" smtClean="0"/>
              <a:t>Марышев Михаил Вениаминович</a:t>
            </a:r>
            <a:endParaRPr lang="ru-RU" sz="1100" b="1" dirty="0"/>
          </a:p>
          <a:p>
            <a:pPr>
              <a:spcBef>
                <a:spcPts val="50"/>
              </a:spcBef>
            </a:pPr>
            <a:r>
              <a:rPr lang="ru-RU" sz="1100" dirty="0"/>
              <a:t>8 (812) 346-90-29 (доб. 41-53</a:t>
            </a:r>
            <a:r>
              <a:rPr lang="ru-RU" sz="1100" dirty="0" smtClean="0"/>
              <a:t>)</a:t>
            </a:r>
          </a:p>
          <a:p>
            <a:pPr>
              <a:spcBef>
                <a:spcPts val="50"/>
              </a:spcBef>
            </a:pPr>
            <a:r>
              <a:rPr lang="en-US" sz="1100" b="1" dirty="0" smtClean="0">
                <a:hlinkClick r:id="rId4"/>
              </a:rPr>
              <a:t>mmv@khlopin.ru</a:t>
            </a:r>
            <a:r>
              <a:rPr lang="ru-RU" sz="1100" b="1" dirty="0" smtClean="0"/>
              <a:t>  </a:t>
            </a:r>
            <a:endParaRPr lang="ru-RU" sz="11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2555596"/>
            <a:ext cx="4695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52292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3222124" y="521129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64118" y="6460250"/>
            <a:ext cx="8120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Ссылка на </a:t>
            </a:r>
            <a:r>
              <a:rPr lang="ru-RU" sz="1400" b="1" err="1" smtClean="0"/>
              <a:t>ЭТП</a:t>
            </a:r>
            <a:r>
              <a:rPr lang="ru-RU" sz="1400" b="1" smtClean="0"/>
              <a:t>: </a:t>
            </a:r>
            <a:r>
              <a:rPr lang="ru-RU" sz="1400" smtClean="0"/>
              <a:t>https</a:t>
            </a:r>
            <a:r>
              <a:rPr lang="ru-RU" sz="1400" dirty="0"/>
              <a:t>://</a:t>
            </a:r>
            <a:r>
              <a:rPr lang="ru-RU" sz="1400" dirty="0" smtClean="0"/>
              <a:t>www.fabrikant.ru/v2/trades/procedure/view/A1HvjM_ZDDPuww25NKwr_Q</a:t>
            </a:r>
            <a:endParaRPr lang="ru-RU" sz="1400" dirty="0"/>
          </a:p>
        </p:txBody>
      </p:sp>
      <p:pic>
        <p:nvPicPr>
          <p:cNvPr id="26" name="Picture 3" descr="W:\Общая\недвижимое имущество\С.Б. внешний вид 202_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058544"/>
            <a:ext cx="2517978" cy="173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53679"/>
            <a:ext cx="5112567" cy="2804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3402323"/>
            <a:ext cx="360040" cy="36135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51520" y="1222676"/>
            <a:ext cx="5112567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Начало </a:t>
            </a:r>
            <a:r>
              <a:rPr lang="ru-RU" sz="1400" b="1" dirty="0">
                <a:solidFill>
                  <a:srgbClr val="0070C0"/>
                </a:solidFill>
              </a:rPr>
              <a:t>приема предложений: </a:t>
            </a:r>
            <a:r>
              <a:rPr lang="ru-RU" sz="1400" b="1" dirty="0" smtClean="0">
                <a:solidFill>
                  <a:srgbClr val="0070C0"/>
                </a:solidFill>
              </a:rPr>
              <a:t>27</a:t>
            </a:r>
            <a:r>
              <a:rPr lang="ru-RU" sz="1400" b="1" dirty="0" smtClean="0">
                <a:solidFill>
                  <a:srgbClr val="0070C0"/>
                </a:solidFill>
              </a:rPr>
              <a:t>.01.2022, 16.00</a:t>
            </a:r>
            <a:endParaRPr lang="ru-RU" sz="1400" b="1" dirty="0">
              <a:solidFill>
                <a:srgbClr val="0070C0"/>
              </a:solidFill>
            </a:endParaRPr>
          </a:p>
          <a:p>
            <a:r>
              <a:rPr lang="ru-RU" sz="1400" b="1" dirty="0" smtClean="0">
                <a:solidFill>
                  <a:srgbClr val="0070C0"/>
                </a:solidFill>
              </a:rPr>
              <a:t>Завершение </a:t>
            </a:r>
            <a:r>
              <a:rPr lang="ru-RU" sz="1400" b="1" dirty="0">
                <a:solidFill>
                  <a:srgbClr val="0070C0"/>
                </a:solidFill>
              </a:rPr>
              <a:t>приема предложений: </a:t>
            </a:r>
            <a:r>
              <a:rPr lang="ru-RU" sz="1400" b="1" dirty="0" smtClean="0">
                <a:solidFill>
                  <a:srgbClr val="0070C0"/>
                </a:solidFill>
              </a:rPr>
              <a:t>28</a:t>
            </a:r>
            <a:r>
              <a:rPr lang="ru-RU" sz="1400" b="1" dirty="0" smtClean="0">
                <a:solidFill>
                  <a:srgbClr val="0070C0"/>
                </a:solidFill>
              </a:rPr>
              <a:t>.02.2022, </a:t>
            </a:r>
            <a:r>
              <a:rPr lang="ru-RU" sz="1400" b="1" dirty="0" smtClean="0">
                <a:solidFill>
                  <a:srgbClr val="0070C0"/>
                </a:solidFill>
              </a:rPr>
              <a:t>08.00</a:t>
            </a:r>
            <a:endParaRPr lang="ru-RU" sz="1400" b="1" dirty="0">
              <a:solidFill>
                <a:srgbClr val="0070C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745" y="4068305"/>
            <a:ext cx="2571341" cy="1714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66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</TotalTime>
  <Words>140</Words>
  <Application>Microsoft Office PowerPoint</Application>
  <PresentationFormat>Экран (4:3)</PresentationFormat>
  <Paragraphs>27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Тема Office</vt:lpstr>
      <vt:lpstr>Сбор предложений на право заключения договора купли-продажи Имущественного комплекса, расположенного по адресу:  Ленинградская обл., г. Сосновый бор, Промзона</vt:lpstr>
    </vt:vector>
  </TitlesOfParts>
  <Company>Rosatom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Помещения, расположенные по адресу:  г. Санкт-Петербург, 2-й Муринский проспект, д.34, кор.1</dc:title>
  <dc:creator>Горина Зоя Александровна</dc:creator>
  <cp:lastModifiedBy>Марышев Михаил Вениаминович</cp:lastModifiedBy>
  <cp:revision>64</cp:revision>
  <dcterms:created xsi:type="dcterms:W3CDTF">2018-01-29T13:52:34Z</dcterms:created>
  <dcterms:modified xsi:type="dcterms:W3CDTF">2022-01-27T10:12:46Z</dcterms:modified>
</cp:coreProperties>
</file>