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93" autoAdjust="0"/>
    <p:restoredTop sz="94622" autoAdjust="0"/>
  </p:normalViewPr>
  <p:slideViewPr>
    <p:cSldViewPr>
      <p:cViewPr varScale="1">
        <p:scale>
          <a:sx n="76" d="100"/>
          <a:sy n="76" d="100"/>
        </p:scale>
        <p:origin x="54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CEA8E-B88D-4336-96E4-17E89C73874D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65C64-E532-4D60-8A44-E194041BF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17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25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8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47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03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11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52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78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5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10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22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39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E8ED-F033-4E7C-A234-DF7F4285ED18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F19C-630F-4688-AC89-6A5914206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59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fabrikant.ru/v2/trades/procedure/view/qo2rSbduhqpradefpy2ggw" TargetMode="External"/><Relationship Id="rId4" Type="http://schemas.openxmlformats.org/officeDocument/2006/relationships/hyperlink" Target="mailto:shulenkova@khlopin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2" y="-140464"/>
            <a:ext cx="9251504" cy="693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80794" y="1125644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Земельный </a:t>
            </a:r>
            <a:r>
              <a:rPr lang="ru-RU" dirty="0" smtClean="0"/>
              <a:t>участок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Сбор предложений</a:t>
            </a:r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 на право заключения договора купли-продажи 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здания, расположенного </a:t>
            </a:r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по 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адресу:</a:t>
            </a:r>
            <a:b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г</a:t>
            </a:r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. Санкт-Петербург, 2-й Муринский пр., дом 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28, лит. Ж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53856" y="2555596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Здания</a:t>
            </a:r>
            <a:endParaRPr lang="ru-RU" dirty="0"/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652120" y="1402073"/>
            <a:ext cx="3456384" cy="1153524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0"/>
            <a:r>
              <a:rPr lang="ru-RU" sz="1200" b="1" dirty="0" smtClean="0">
                <a:solidFill>
                  <a:prstClr val="black"/>
                </a:solidFill>
              </a:rPr>
              <a:t>Право</a:t>
            </a:r>
            <a:r>
              <a:rPr lang="ru-RU" sz="1200" b="1" dirty="0">
                <a:solidFill>
                  <a:prstClr val="black"/>
                </a:solidFill>
              </a:rPr>
              <a:t>: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</a:rPr>
              <a:t>аренда до 2060г.</a:t>
            </a:r>
            <a:endParaRPr lang="ru-RU" sz="1200" b="1" dirty="0">
              <a:solidFill>
                <a:prstClr val="black"/>
              </a:solidFill>
            </a:endParaRPr>
          </a:p>
          <a:p>
            <a:r>
              <a:rPr lang="ru-RU" sz="1200" b="1" dirty="0">
                <a:solidFill>
                  <a:prstClr val="black"/>
                </a:solidFill>
              </a:rPr>
              <a:t>Кадастровый номер: </a:t>
            </a:r>
            <a:r>
              <a:rPr lang="ru-RU" sz="1200" b="1" dirty="0" smtClean="0"/>
              <a:t>78:36:0536701:16</a:t>
            </a:r>
            <a:endParaRPr lang="ru-RU" sz="1200" b="1" dirty="0"/>
          </a:p>
          <a:p>
            <a:pPr lvl="0"/>
            <a:r>
              <a:rPr lang="ru-RU" sz="1200" b="1" dirty="0" smtClean="0">
                <a:solidFill>
                  <a:prstClr val="black"/>
                </a:solidFill>
              </a:rPr>
              <a:t>Обременения </a:t>
            </a:r>
            <a:r>
              <a:rPr lang="ru-RU" sz="1200" b="1" dirty="0">
                <a:solidFill>
                  <a:prstClr val="black"/>
                </a:solidFill>
              </a:rPr>
              <a:t>: </a:t>
            </a:r>
            <a:r>
              <a:rPr lang="ru-RU" sz="1200" b="1" dirty="0" smtClean="0">
                <a:solidFill>
                  <a:prstClr val="black"/>
                </a:solidFill>
              </a:rPr>
              <a:t>защитная зона </a:t>
            </a:r>
            <a:r>
              <a:rPr lang="ru-RU" sz="1200" b="1" dirty="0">
                <a:solidFill>
                  <a:prstClr val="black"/>
                </a:solidFill>
              </a:rPr>
              <a:t>объекта культурного наследия</a:t>
            </a:r>
          </a:p>
          <a:p>
            <a:pPr lvl="0"/>
            <a:r>
              <a:rPr lang="ru-RU" sz="12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Категория </a:t>
            </a:r>
            <a:r>
              <a:rPr lang="ru-RU" sz="1200" b="1" dirty="0">
                <a:solidFill>
                  <a:prstClr val="black"/>
                </a:solidFill>
                <a:cs typeface="Times New Roman" panose="02020603050405020304" pitchFamily="18" charset="0"/>
              </a:rPr>
              <a:t>земель: земли населенных пунктов</a:t>
            </a:r>
          </a:p>
          <a:p>
            <a:r>
              <a:rPr lang="ru-RU" sz="1200" b="1" dirty="0">
                <a:solidFill>
                  <a:prstClr val="black"/>
                </a:solidFill>
              </a:rPr>
              <a:t>ВРИ</a:t>
            </a:r>
            <a:r>
              <a:rPr lang="ru-RU" sz="1200" b="1" dirty="0" smtClean="0">
                <a:solidFill>
                  <a:prstClr val="black"/>
                </a:solidFill>
              </a:rPr>
              <a:t>:</a:t>
            </a:r>
            <a:r>
              <a:rPr lang="ru-RU" sz="1200" b="1" dirty="0" smtClean="0"/>
              <a:t> </a:t>
            </a:r>
            <a:r>
              <a:rPr lang="ru-RU" sz="1200" b="1" dirty="0"/>
              <a:t>для размещения объектов науки</a:t>
            </a: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644410" y="2924928"/>
            <a:ext cx="3456384" cy="79208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0"/>
            <a:r>
              <a:rPr lang="ru-RU" sz="1200" b="1" dirty="0">
                <a:solidFill>
                  <a:prstClr val="black"/>
                </a:solidFill>
              </a:rPr>
              <a:t>Кадастровый номер: 78:36:0536701:2011 </a:t>
            </a:r>
          </a:p>
          <a:p>
            <a:pPr lvl="0"/>
            <a:r>
              <a:rPr lang="ru-RU" sz="1200" b="1" dirty="0">
                <a:solidFill>
                  <a:prstClr val="black"/>
                </a:solidFill>
              </a:rPr>
              <a:t>Площадь:</a:t>
            </a:r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ru-RU" sz="1200" b="1" dirty="0">
                <a:solidFill>
                  <a:prstClr val="black"/>
                </a:solidFill>
              </a:rPr>
              <a:t>1 456,5  кв. м.</a:t>
            </a:r>
          </a:p>
          <a:p>
            <a:pPr lvl="0"/>
            <a:r>
              <a:rPr lang="ru-RU" sz="1200" b="1" dirty="0">
                <a:solidFill>
                  <a:prstClr val="black"/>
                </a:solidFill>
              </a:rPr>
              <a:t>Право:</a:t>
            </a:r>
            <a:r>
              <a:rPr lang="en-US" sz="1200" b="1" dirty="0">
                <a:solidFill>
                  <a:prstClr val="black"/>
                </a:solidFill>
              </a:rPr>
              <a:t>   </a:t>
            </a:r>
            <a:r>
              <a:rPr lang="ru-RU" sz="1200" b="1" dirty="0">
                <a:solidFill>
                  <a:prstClr val="black"/>
                </a:solidFill>
              </a:rPr>
              <a:t>с</a:t>
            </a:r>
            <a:r>
              <a:rPr lang="ru-RU" sz="1200" b="1" dirty="0" smtClean="0">
                <a:solidFill>
                  <a:prstClr val="black"/>
                </a:solidFill>
              </a:rPr>
              <a:t>обственность</a:t>
            </a:r>
            <a:endParaRPr lang="ru-RU" sz="1200" b="1" dirty="0">
              <a:solidFill>
                <a:prstClr val="black"/>
              </a:solidFill>
            </a:endParaRPr>
          </a:p>
          <a:p>
            <a:pPr lvl="0"/>
            <a:r>
              <a:rPr lang="ru-RU" sz="1200" b="1" dirty="0">
                <a:solidFill>
                  <a:prstClr val="black"/>
                </a:solidFill>
              </a:rPr>
              <a:t>Обременения : </a:t>
            </a:r>
            <a:r>
              <a:rPr lang="ru-RU" sz="1200" b="1" dirty="0" smtClean="0">
                <a:solidFill>
                  <a:prstClr val="black"/>
                </a:solidFill>
              </a:rPr>
              <a:t>нет</a:t>
            </a:r>
          </a:p>
          <a:p>
            <a:pPr lvl="0"/>
            <a:r>
              <a:rPr lang="ru-RU" sz="1200" b="1" dirty="0" smtClean="0">
                <a:solidFill>
                  <a:prstClr val="black"/>
                </a:solidFill>
              </a:rPr>
              <a:t>Состояние</a:t>
            </a:r>
            <a:r>
              <a:rPr lang="ru-RU" sz="1200" b="1" dirty="0">
                <a:solidFill>
                  <a:prstClr val="black"/>
                </a:solidFill>
              </a:rPr>
              <a:t>: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smtClean="0"/>
              <a:t>требует ремонта</a:t>
            </a:r>
            <a:endParaRPr lang="ru-RU" sz="1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5653856" y="3820774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633928" y="4107006"/>
            <a:ext cx="3456384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ru-RU" sz="1200" b="1" dirty="0"/>
              <a:t>Электричество: </a:t>
            </a:r>
            <a:r>
              <a:rPr lang="ru-RU" sz="1200" b="1" dirty="0" smtClean="0"/>
              <a:t>отсутствует</a:t>
            </a:r>
            <a:endParaRPr lang="ru-RU" sz="1200" dirty="0"/>
          </a:p>
          <a:p>
            <a:r>
              <a:rPr lang="ru-RU" sz="1200" b="1" dirty="0" smtClean="0"/>
              <a:t>Водоснабжение</a:t>
            </a:r>
            <a:r>
              <a:rPr lang="ru-RU" sz="1200" b="1" dirty="0"/>
              <a:t>: </a:t>
            </a:r>
            <a:r>
              <a:rPr lang="ru-RU" sz="1200" b="1" dirty="0" smtClean="0"/>
              <a:t>централизованное</a:t>
            </a:r>
            <a:endParaRPr lang="ru-RU" sz="1200" dirty="0"/>
          </a:p>
          <a:p>
            <a:r>
              <a:rPr lang="ru-RU" sz="1200" b="1" dirty="0"/>
              <a:t>Канализация: </a:t>
            </a:r>
            <a:r>
              <a:rPr lang="ru-RU" sz="1200" b="1" dirty="0" smtClean="0"/>
              <a:t>централизованная</a:t>
            </a:r>
            <a:endParaRPr lang="ru-RU" sz="1200" dirty="0"/>
          </a:p>
          <a:p>
            <a:r>
              <a:rPr lang="ru-RU" sz="1200" b="1" dirty="0" smtClean="0"/>
              <a:t>Теплоснабжение</a:t>
            </a:r>
            <a:r>
              <a:rPr lang="ru-RU" sz="1200" b="1" dirty="0"/>
              <a:t>: централизованное</a:t>
            </a:r>
            <a:endParaRPr lang="ru-RU" sz="1200" dirty="0"/>
          </a:p>
          <a:p>
            <a:r>
              <a:rPr lang="ru-RU" sz="1200" b="1" dirty="0" smtClean="0"/>
              <a:t>Газоснабжение</a:t>
            </a:r>
            <a:r>
              <a:rPr lang="ru-RU" sz="1200" b="1" dirty="0"/>
              <a:t>: отсутствует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653856" y="5013966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680794" y="5369761"/>
            <a:ext cx="3420000" cy="671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"/>
              </a:spcBef>
            </a:pPr>
            <a:r>
              <a:rPr lang="ru-RU" sz="1200" b="1" dirty="0" smtClean="0"/>
              <a:t>Марышев Михаил Вениаминович</a:t>
            </a:r>
            <a:endParaRPr lang="ru-RU" sz="1200" b="1" dirty="0"/>
          </a:p>
          <a:p>
            <a:pPr>
              <a:spcBef>
                <a:spcPts val="50"/>
              </a:spcBef>
            </a:pPr>
            <a:r>
              <a:rPr lang="ru-RU" sz="1200" dirty="0"/>
              <a:t>8 (812) 346-90-29 (доб. 41-53</a:t>
            </a:r>
            <a:r>
              <a:rPr lang="ru-RU" sz="1200" dirty="0" smtClean="0"/>
              <a:t>)</a:t>
            </a:r>
          </a:p>
          <a:p>
            <a:pPr>
              <a:spcBef>
                <a:spcPts val="50"/>
              </a:spcBef>
            </a:pPr>
            <a:r>
              <a:rPr lang="en-US" sz="1200" b="1" dirty="0" smtClean="0">
                <a:hlinkClick r:id="rId4"/>
              </a:rPr>
              <a:t>mmv@khlopin.ru</a:t>
            </a:r>
            <a:r>
              <a:rPr lang="ru-RU" sz="1200" b="1" dirty="0" smtClean="0"/>
              <a:t>  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2555596"/>
            <a:ext cx="469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1521" y="6470917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Ссылка на ЭТП</a:t>
            </a:r>
            <a:r>
              <a:rPr lang="ru-RU" sz="1400" b="1" dirty="0" smtClean="0"/>
              <a:t>: </a:t>
            </a:r>
            <a:r>
              <a:rPr lang="ru-RU" sz="1400" u="sng" dirty="0">
                <a:hlinkClick r:id="rId5"/>
              </a:rPr>
              <a:t>https://www.fabrikant.ru/v2/trades/procedure/view/qo2rSbduhqpradefpy2ggw</a:t>
            </a:r>
            <a:r>
              <a:rPr lang="ru-RU" sz="1400" b="1" dirty="0" smtClean="0"/>
              <a:t> </a:t>
            </a:r>
            <a:endParaRPr lang="ru-RU" sz="1400" dirty="0"/>
          </a:p>
          <a:p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8535\Pictures\спб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52" y="1606784"/>
            <a:ext cx="4704220" cy="271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76205" y="1145119"/>
            <a:ext cx="4714638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</a:rPr>
              <a:t>Начало приема предложений: </a:t>
            </a:r>
            <a:r>
              <a:rPr lang="ru-RU" sz="1200" b="1" dirty="0" smtClean="0">
                <a:solidFill>
                  <a:srgbClr val="0070C0"/>
                </a:solidFill>
              </a:rPr>
              <a:t>27.05.2021</a:t>
            </a:r>
            <a:r>
              <a:rPr lang="ru-RU" sz="1200" b="1" dirty="0" smtClean="0">
                <a:solidFill>
                  <a:srgbClr val="0070C0"/>
                </a:solidFill>
              </a:rPr>
              <a:t>, </a:t>
            </a:r>
            <a:r>
              <a:rPr lang="ru-RU" sz="1200" b="1" dirty="0" smtClean="0">
                <a:solidFill>
                  <a:srgbClr val="0070C0"/>
                </a:solidFill>
              </a:rPr>
              <a:t>19.00</a:t>
            </a:r>
            <a:endParaRPr lang="ru-RU" sz="1200" b="1" dirty="0">
              <a:solidFill>
                <a:srgbClr val="0070C0"/>
              </a:solidFill>
            </a:endParaRPr>
          </a:p>
          <a:p>
            <a:r>
              <a:rPr lang="ru-RU" sz="1200" b="1" dirty="0">
                <a:solidFill>
                  <a:srgbClr val="0070C0"/>
                </a:solidFill>
              </a:rPr>
              <a:t>Завершение приема предложений: </a:t>
            </a:r>
            <a:r>
              <a:rPr lang="ru-RU" sz="1200" b="1" dirty="0" smtClean="0">
                <a:solidFill>
                  <a:srgbClr val="0070C0"/>
                </a:solidFill>
              </a:rPr>
              <a:t>28</a:t>
            </a:r>
            <a:r>
              <a:rPr lang="ru-RU" sz="1200" b="1" dirty="0" smtClean="0">
                <a:solidFill>
                  <a:srgbClr val="0070C0"/>
                </a:solidFill>
              </a:rPr>
              <a:t>.06.2021</a:t>
            </a:r>
            <a:r>
              <a:rPr lang="ru-RU" sz="1200" b="1" dirty="0" smtClean="0">
                <a:solidFill>
                  <a:srgbClr val="0070C0"/>
                </a:solidFill>
              </a:rPr>
              <a:t>, 08.00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2665210" y="3491619"/>
            <a:ext cx="108012" cy="9078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1026" name="Picture 2" descr="D:\ИМУЩЕСТВО\продажа\_котельная_лит.Ж\Фото котельная\литЖ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52" y="4285524"/>
            <a:ext cx="2313137" cy="171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ИМУЩЕСТВО\продажа\_котельная_лит.Ж\Фото котельная\литЖ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524" y="4295402"/>
            <a:ext cx="2286548" cy="169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66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142</Words>
  <Application>Microsoft Office PowerPoint</Application>
  <PresentationFormat>Экран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 Сбор предложений на право заключения договора купли-продажи здания, расположенного по адресу: г. Санкт-Петербург, 2-й Муринский пр., дом 28, лит. Ж</vt:lpstr>
    </vt:vector>
  </TitlesOfParts>
  <Company>Rosatom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Помещения, расположенные по адресу:  г. Санкт-Петербург, 2-й Муринский проспект, д.34, кор.1</dc:title>
  <dc:creator>Горина Зоя Александровна</dc:creator>
  <cp:lastModifiedBy>Марышев Михаил Вениаминович</cp:lastModifiedBy>
  <cp:revision>83</cp:revision>
  <dcterms:created xsi:type="dcterms:W3CDTF">2018-01-29T13:52:34Z</dcterms:created>
  <dcterms:modified xsi:type="dcterms:W3CDTF">2021-05-27T09:49:18Z</dcterms:modified>
</cp:coreProperties>
</file>