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93" d="100"/>
          <a:sy n="93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seltorg.ru/procedure/COM04092000059" TargetMode="External"/><Relationship Id="rId5" Type="http://schemas.openxmlformats.org/officeDocument/2006/relationships/hyperlink" Target="https://www.fabrikant.ru/trades/corporate/AuctionSeller/?action=view&amp;id=8346#lot_1" TargetMode="External"/><Relationship Id="rId4" Type="http://schemas.openxmlformats.org/officeDocument/2006/relationships/hyperlink" Target="mailto:shulenkova@khlopin.ru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" y="-80628"/>
            <a:ext cx="9251504" cy="69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Земельный </a:t>
            </a:r>
            <a:r>
              <a:rPr lang="ru-RU" dirty="0" smtClean="0"/>
              <a:t>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Нежилое здание </a:t>
            </a:r>
            <a:b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</a:t>
            </a:r>
            <a:r>
              <a:rPr lang="ru-RU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. Санкт-Петербург, 2-й Муринский пр., дом </a:t>
            </a:r>
            <a:r>
              <a:rPr lang="ru-RU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28, лит. Ж</a:t>
            </a: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28208" y="2781918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Здания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52120" y="1556792"/>
            <a:ext cx="3456384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Право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</a:rPr>
              <a:t>аренда до 2060г.</a:t>
            </a:r>
            <a:endParaRPr lang="ru-RU" sz="1200" b="1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prstClr val="black"/>
                </a:solidFill>
              </a:rPr>
              <a:t>Кадастровый номер: </a:t>
            </a:r>
            <a:r>
              <a:rPr lang="ru-RU" sz="1200" b="1" dirty="0" smtClean="0"/>
              <a:t>78:36:0536701:16</a:t>
            </a:r>
            <a:endParaRPr lang="ru-RU" sz="1200" b="1" dirty="0"/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Обременения </a:t>
            </a:r>
            <a:r>
              <a:rPr lang="ru-RU" sz="1200" b="1" dirty="0">
                <a:solidFill>
                  <a:prstClr val="black"/>
                </a:solidFill>
              </a:rPr>
              <a:t>: </a:t>
            </a:r>
            <a:r>
              <a:rPr lang="ru-RU" sz="1200" b="1" dirty="0" smtClean="0">
                <a:solidFill>
                  <a:prstClr val="black"/>
                </a:solidFill>
              </a:rPr>
              <a:t>защитная зона </a:t>
            </a:r>
            <a:r>
              <a:rPr lang="ru-RU" sz="1200" b="1" dirty="0">
                <a:solidFill>
                  <a:prstClr val="black"/>
                </a:solidFill>
              </a:rPr>
              <a:t>объекта культурного наследия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Категория </a:t>
            </a:r>
            <a:r>
              <a:rPr lang="ru-RU" sz="1200" b="1" dirty="0">
                <a:solidFill>
                  <a:prstClr val="black"/>
                </a:solidFill>
                <a:cs typeface="Times New Roman" panose="02020603050405020304" pitchFamily="18" charset="0"/>
              </a:rPr>
              <a:t>земель: земли населенных пунктов</a:t>
            </a:r>
          </a:p>
          <a:p>
            <a:r>
              <a:rPr lang="ru-RU" sz="1200" b="1" dirty="0">
                <a:solidFill>
                  <a:prstClr val="black"/>
                </a:solidFill>
              </a:rPr>
              <a:t>ВРИ</a:t>
            </a:r>
            <a:r>
              <a:rPr lang="ru-RU" sz="1200" b="1" dirty="0" smtClean="0">
                <a:solidFill>
                  <a:prstClr val="black"/>
                </a:solidFill>
              </a:rPr>
              <a:t>:</a:t>
            </a:r>
            <a:r>
              <a:rPr lang="ru-RU" sz="1200" b="1" dirty="0" smtClean="0"/>
              <a:t> </a:t>
            </a:r>
            <a:r>
              <a:rPr lang="ru-RU" sz="1200" b="1" dirty="0"/>
              <a:t>для размещения объектов науки</a:t>
            </a: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4410" y="3140967"/>
            <a:ext cx="3456384" cy="79208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Кадастровый номер: 78:36:0536701:2011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Площадь: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1 456,5  кв. м.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Право:</a:t>
            </a:r>
            <a:r>
              <a:rPr lang="en-US" sz="1200" b="1" dirty="0">
                <a:solidFill>
                  <a:prstClr val="black"/>
                </a:solidFill>
              </a:rPr>
              <a:t>   </a:t>
            </a:r>
            <a:r>
              <a:rPr lang="ru-RU" sz="1200" b="1" dirty="0">
                <a:solidFill>
                  <a:prstClr val="black"/>
                </a:solidFill>
              </a:rPr>
              <a:t>с</a:t>
            </a:r>
            <a:r>
              <a:rPr lang="ru-RU" sz="1200" b="1" dirty="0" smtClean="0">
                <a:solidFill>
                  <a:prstClr val="black"/>
                </a:solidFill>
              </a:rPr>
              <a:t>обственность</a:t>
            </a:r>
            <a:endParaRPr lang="ru-RU" sz="1200" b="1" dirty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</a:rPr>
              <a:t>Обременения : </a:t>
            </a:r>
            <a:r>
              <a:rPr lang="ru-RU" sz="1200" b="1" dirty="0" smtClean="0">
                <a:solidFill>
                  <a:prstClr val="black"/>
                </a:solidFill>
              </a:rPr>
              <a:t>нет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</a:rPr>
              <a:t>Состояние</a:t>
            </a:r>
            <a:r>
              <a:rPr lang="ru-RU" sz="1200" b="1" dirty="0">
                <a:solidFill>
                  <a:prstClr val="black"/>
                </a:solidFill>
              </a:rPr>
              <a:t>: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ru-RU" sz="1200" b="1" dirty="0" smtClean="0"/>
              <a:t>требует ремонта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628208" y="3988545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44410" y="4341780"/>
            <a:ext cx="3456384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/>
              <a:t>Электричество: </a:t>
            </a:r>
            <a:r>
              <a:rPr lang="ru-RU" sz="1200" b="1" dirty="0" smtClean="0"/>
              <a:t>отсутствует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</a:t>
            </a:r>
            <a:r>
              <a:rPr lang="ru-RU" sz="1200" b="1" dirty="0" smtClean="0"/>
              <a:t>централизованное</a:t>
            </a:r>
            <a:endParaRPr lang="ru-RU" sz="1200" dirty="0"/>
          </a:p>
          <a:p>
            <a:r>
              <a:rPr lang="ru-RU" sz="1200" b="1" dirty="0"/>
              <a:t>Канализация: </a:t>
            </a:r>
            <a:r>
              <a:rPr lang="ru-RU" sz="1200" b="1" dirty="0" smtClean="0"/>
              <a:t>централизованная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централизованное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44410" y="529259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52120" y="5625296"/>
            <a:ext cx="3420000" cy="67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Марышев Михаил Вениаминович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(812) </a:t>
            </a:r>
            <a:r>
              <a:rPr lang="ru-RU" sz="1200" b="1" dirty="0" smtClean="0"/>
              <a:t>596-29-23 доб. 23-40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 smtClean="0"/>
              <a:t>  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562" y="6453336"/>
            <a:ext cx="8232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solidFill>
                  <a:srgbClr val="FF0000"/>
                </a:solidFill>
                <a:hlinkClick r:id="rId5"/>
              </a:rPr>
              <a:t>Ссылка на ЭТП</a:t>
            </a:r>
            <a:r>
              <a:rPr lang="ru-RU" sz="1400" u="sng" dirty="0" smtClean="0">
                <a:solidFill>
                  <a:srgbClr val="FF0000"/>
                </a:solidFill>
              </a:rPr>
              <a:t>  </a:t>
            </a:r>
            <a:r>
              <a:rPr lang="ru-RU" sz="1400" u="sng" dirty="0">
                <a:hlinkClick r:id="rId6"/>
              </a:rPr>
              <a:t>https://www.roseltorg.ru/procedure/COM04092000059</a:t>
            </a:r>
            <a:endParaRPr lang="ru-RU" sz="1400" dirty="0"/>
          </a:p>
        </p:txBody>
      </p:sp>
      <p:pic>
        <p:nvPicPr>
          <p:cNvPr id="1027" name="Picture 3" descr="C:\Users\8535\Pictures\сп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5" y="1411876"/>
            <a:ext cx="4714638" cy="31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60903" y="1411876"/>
            <a:ext cx="4714638" cy="10895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Аукцион на понижение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Начальная  стоимость </a:t>
            </a:r>
            <a:r>
              <a:rPr lang="ru-RU" sz="1200" b="1" dirty="0" smtClean="0">
                <a:solidFill>
                  <a:srgbClr val="0070C0"/>
                </a:solidFill>
              </a:rPr>
              <a:t>22 900 </a:t>
            </a:r>
            <a:r>
              <a:rPr lang="ru-RU" sz="1200" b="1" dirty="0">
                <a:solidFill>
                  <a:srgbClr val="0070C0"/>
                </a:solidFill>
              </a:rPr>
              <a:t>000 руб.</a:t>
            </a:r>
          </a:p>
          <a:p>
            <a:r>
              <a:rPr lang="ru-RU" sz="1200" b="1" dirty="0">
                <a:solidFill>
                  <a:srgbClr val="0070C0"/>
                </a:solidFill>
              </a:rPr>
              <a:t>Цена отсечения </a:t>
            </a:r>
            <a:r>
              <a:rPr lang="ru-RU" sz="1200" b="1" dirty="0" smtClean="0">
                <a:solidFill>
                  <a:srgbClr val="0070C0"/>
                </a:solidFill>
              </a:rPr>
              <a:t>16</a:t>
            </a:r>
            <a:r>
              <a:rPr lang="ru-RU" sz="1200" b="1" dirty="0">
                <a:solidFill>
                  <a:srgbClr val="0070C0"/>
                </a:solidFill>
              </a:rPr>
              <a:t> </a:t>
            </a:r>
            <a:r>
              <a:rPr lang="ru-RU" sz="1200" b="1" dirty="0" smtClean="0">
                <a:solidFill>
                  <a:srgbClr val="0070C0"/>
                </a:solidFill>
              </a:rPr>
              <a:t>95</a:t>
            </a:r>
            <a:r>
              <a:rPr lang="ru-RU" sz="1200" b="1" dirty="0" smtClean="0">
                <a:solidFill>
                  <a:srgbClr val="0070C0"/>
                </a:solidFill>
              </a:rPr>
              <a:t>0 </a:t>
            </a:r>
            <a:r>
              <a:rPr lang="ru-RU" sz="1200" b="1" dirty="0">
                <a:solidFill>
                  <a:srgbClr val="0070C0"/>
                </a:solidFill>
              </a:rPr>
              <a:t>000 руб.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Начало приема заявок </a:t>
            </a:r>
            <a:r>
              <a:rPr lang="ru-RU" sz="1200" b="1" dirty="0" smtClean="0">
                <a:solidFill>
                  <a:srgbClr val="0070C0"/>
                </a:solidFill>
              </a:rPr>
              <a:t>10</a:t>
            </a:r>
            <a:r>
              <a:rPr lang="ru-RU" sz="1200" b="1" dirty="0" smtClean="0">
                <a:solidFill>
                  <a:srgbClr val="0070C0"/>
                </a:solidFill>
              </a:rPr>
              <a:t>.09.2020</a:t>
            </a:r>
            <a:r>
              <a:rPr lang="ru-RU" sz="1200" b="1" dirty="0" smtClean="0">
                <a:solidFill>
                  <a:srgbClr val="0070C0"/>
                </a:solidFill>
              </a:rPr>
              <a:t>,    15.00</a:t>
            </a:r>
            <a:endParaRPr lang="ru-RU" sz="12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rgbClr val="0070C0"/>
                </a:solidFill>
              </a:rPr>
              <a:t>Окончание приема заявок </a:t>
            </a:r>
            <a:r>
              <a:rPr lang="ru-RU" sz="1200" b="1" dirty="0" smtClean="0">
                <a:solidFill>
                  <a:srgbClr val="0070C0"/>
                </a:solidFill>
              </a:rPr>
              <a:t>1</a:t>
            </a:r>
            <a:r>
              <a:rPr lang="ru-RU" sz="1200" b="1" dirty="0" smtClean="0">
                <a:solidFill>
                  <a:srgbClr val="0070C0"/>
                </a:solidFill>
              </a:rPr>
              <a:t>2.10.2020</a:t>
            </a:r>
            <a:r>
              <a:rPr lang="ru-RU" sz="1200" b="1" dirty="0" smtClean="0">
                <a:solidFill>
                  <a:srgbClr val="0070C0"/>
                </a:solidFill>
              </a:rPr>
              <a:t>,   </a:t>
            </a:r>
            <a:r>
              <a:rPr lang="ru-RU" sz="1200" b="1" dirty="0" smtClean="0">
                <a:solidFill>
                  <a:srgbClr val="0070C0"/>
                </a:solidFill>
              </a:rPr>
              <a:t>08</a:t>
            </a:r>
            <a:r>
              <a:rPr lang="ru-RU" sz="1200" b="1" dirty="0" smtClean="0">
                <a:solidFill>
                  <a:srgbClr val="0070C0"/>
                </a:solidFill>
              </a:rPr>
              <a:t>.00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665210" y="3491619"/>
            <a:ext cx="108012" cy="9078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28" name="Picture 4" descr="C:\Users\8535\Pictures\лит.Ж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4613023"/>
            <a:ext cx="2310430" cy="174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13" y="4613023"/>
            <a:ext cx="2786181" cy="174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111</Words>
  <Application>Microsoft Office PowerPoint</Application>
  <PresentationFormat>Экран (4:3)</PresentationFormat>
  <Paragraphs>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Нежилое здание  г. Санкт-Петербург, 2-й Муринский пр., дом 28, лит. Ж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Михаил</cp:lastModifiedBy>
  <cp:revision>71</cp:revision>
  <dcterms:created xsi:type="dcterms:W3CDTF">2018-01-29T13:52:34Z</dcterms:created>
  <dcterms:modified xsi:type="dcterms:W3CDTF">2020-09-10T18:30:15Z</dcterms:modified>
</cp:coreProperties>
</file>