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73" d="100"/>
          <a:sy n="73" d="100"/>
        </p:scale>
        <p:origin x="-108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roseltorg.ru/procedure/COM14092000037" TargetMode="External"/><Relationship Id="rId4" Type="http://schemas.openxmlformats.org/officeDocument/2006/relationships/hyperlink" Target="mailto:shulenkova@khlopin.ru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" y="-446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Земельный </a:t>
            </a:r>
            <a:r>
              <a:rPr lang="ru-RU" dirty="0" smtClean="0"/>
              <a:t>участок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Нежилое помещение 2Н, расположенное по адресу: Санкт-Петербург, </a:t>
            </a:r>
            <a:r>
              <a:rPr lang="ru-RU" sz="22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пр-кт</a:t>
            </a:r>
            <a:r>
              <a:rPr 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 2-й Муринский, д. 30, литера А</a:t>
            </a:r>
            <a:r>
              <a:rPr lang="ru-RU" sz="2200" b="1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ru-RU" sz="2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пом. </a:t>
            </a:r>
            <a:r>
              <a:rPr 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2-Н 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69954" y="2043816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>
                <a:solidFill>
                  <a:prstClr val="black"/>
                </a:solidFill>
              </a:rPr>
              <a:t>Помещение расположено </a:t>
            </a:r>
            <a:r>
              <a:rPr lang="ru-RU" sz="1200" b="1" smtClean="0">
                <a:solidFill>
                  <a:prstClr val="black"/>
                </a:solidFill>
              </a:rPr>
              <a:t>в границах </a:t>
            </a:r>
            <a:r>
              <a:rPr lang="ru-RU" sz="1200" b="1" dirty="0">
                <a:solidFill>
                  <a:prstClr val="black"/>
                </a:solidFill>
              </a:rPr>
              <a:t>многоквартирного жилого дома</a:t>
            </a:r>
          </a:p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2420888"/>
            <a:ext cx="3456384" cy="1440160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Площадь:</a:t>
            </a:r>
            <a:r>
              <a:rPr lang="en-US" sz="1200" b="1" dirty="0">
                <a:solidFill>
                  <a:prstClr val="black"/>
                </a:solidFill>
              </a:rPr>
              <a:t>   </a:t>
            </a:r>
            <a:r>
              <a:rPr lang="ru-RU" sz="1200" b="1" dirty="0">
                <a:solidFill>
                  <a:prstClr val="black"/>
                </a:solidFill>
              </a:rPr>
              <a:t>35,7 кв. м.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Право</a:t>
            </a:r>
            <a:r>
              <a:rPr lang="ru-RU" sz="1200" b="1" dirty="0">
                <a:solidFill>
                  <a:prstClr val="black"/>
                </a:solidFill>
              </a:rPr>
              <a:t>:</a:t>
            </a:r>
            <a:r>
              <a:rPr lang="en-US" sz="1200" b="1" dirty="0">
                <a:solidFill>
                  <a:prstClr val="black"/>
                </a:solidFill>
              </a:rPr>
              <a:t>   </a:t>
            </a:r>
            <a:r>
              <a:rPr lang="ru-RU" sz="1200" b="1" dirty="0" smtClean="0">
                <a:solidFill>
                  <a:prstClr val="black"/>
                </a:solidFill>
              </a:rPr>
              <a:t>Собственность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Кадастровый номер: </a:t>
            </a:r>
            <a:r>
              <a:rPr lang="ru-RU" sz="1200" b="1" dirty="0" smtClean="0">
                <a:solidFill>
                  <a:prstClr val="black"/>
                </a:solidFill>
              </a:rPr>
              <a:t>78:36:0536701:2624</a:t>
            </a:r>
            <a:endParaRPr lang="ru-RU" sz="1200" b="1" dirty="0">
              <a:solidFill>
                <a:prstClr val="black"/>
              </a:solidFill>
            </a:endParaRPr>
          </a:p>
          <a:p>
            <a:r>
              <a:rPr lang="ru-RU" sz="1200" b="1" dirty="0">
                <a:solidFill>
                  <a:prstClr val="black"/>
                </a:solidFill>
              </a:rPr>
              <a:t>Обременения: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prstClr val="black"/>
                </a:solidFill>
              </a:rPr>
              <a:t>Сервитут на право доступа управляющей компании (ТСЖ) многоквартирного жилого дома</a:t>
            </a:r>
          </a:p>
          <a:p>
            <a:r>
              <a:rPr lang="ru-RU" sz="1200" b="1" dirty="0" smtClean="0">
                <a:solidFill>
                  <a:prstClr val="black"/>
                </a:solidFill>
              </a:rPr>
              <a:t>Состояние</a:t>
            </a:r>
            <a:r>
              <a:rPr lang="ru-RU" sz="1200" b="1" dirty="0">
                <a:solidFill>
                  <a:prstClr val="black"/>
                </a:solidFill>
              </a:rPr>
              <a:t>: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</a:rPr>
              <a:t>не</a:t>
            </a:r>
            <a:r>
              <a:rPr lang="ru-RU" sz="1200" b="1" dirty="0" smtClean="0"/>
              <a:t>удовлетворительное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615736" y="3861048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44410" y="4221088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smtClean="0"/>
              <a:t>Электроснабжение: </a:t>
            </a:r>
            <a:r>
              <a:rPr lang="ru-RU" sz="1200" b="1" dirty="0"/>
              <a:t>отсутствует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</a:t>
            </a:r>
            <a:r>
              <a:rPr lang="ru-RU" sz="1200" b="1" dirty="0" smtClean="0"/>
              <a:t>отсутствует</a:t>
            </a:r>
            <a:endParaRPr lang="ru-RU" sz="1200" dirty="0"/>
          </a:p>
          <a:p>
            <a:r>
              <a:rPr lang="ru-RU" sz="1200" b="1" dirty="0"/>
              <a:t>Канализация: отсутствует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44410" y="5292599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52120" y="5625296"/>
            <a:ext cx="3420000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 smtClean="0"/>
              <a:t>Марышев Михаил Вениаминович</a:t>
            </a:r>
            <a:endParaRPr lang="ru-RU" sz="1200" b="1" dirty="0"/>
          </a:p>
          <a:p>
            <a:pPr>
              <a:spcBef>
                <a:spcPts val="50"/>
              </a:spcBef>
            </a:pPr>
            <a:r>
              <a:rPr lang="ru-RU" sz="1200" b="1" dirty="0"/>
              <a:t>(812) </a:t>
            </a:r>
            <a:r>
              <a:rPr lang="ru-RU" sz="1200" b="1" dirty="0" smtClean="0"/>
              <a:t>596-29-23(доб. 23-40)</a:t>
            </a:r>
            <a:endParaRPr lang="ru-RU" sz="1200" b="1" dirty="0"/>
          </a:p>
          <a:p>
            <a:pPr>
              <a:spcBef>
                <a:spcPts val="50"/>
              </a:spcBef>
            </a:pPr>
            <a:r>
              <a:rPr lang="en-US" sz="1200" b="1" dirty="0" smtClean="0">
                <a:hlinkClick r:id="rId4"/>
              </a:rPr>
              <a:t>mmv@khlopin.ru</a:t>
            </a:r>
            <a:r>
              <a:rPr lang="ru-RU" sz="1200" b="1" dirty="0" smtClean="0"/>
              <a:t>  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6331454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Ссылка на ЭТП:  </a:t>
            </a:r>
            <a:r>
              <a:rPr lang="ru-RU" sz="1400" u="sng" dirty="0">
                <a:hlinkClick r:id="rId5"/>
              </a:rPr>
              <a:t>https://www.roseltorg.ru/procedure/COM14092000037</a:t>
            </a:r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2390"/>
            <a:ext cx="4667258" cy="324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64" y="2601241"/>
            <a:ext cx="360040" cy="361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12557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Аукцион на понижение (с рассрочкой платежа)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Начальная </a:t>
            </a:r>
            <a:r>
              <a:rPr lang="ru-RU" sz="1400" b="1" dirty="0">
                <a:solidFill>
                  <a:srgbClr val="0070C0"/>
                </a:solidFill>
              </a:rPr>
              <a:t>(</a:t>
            </a:r>
            <a:r>
              <a:rPr lang="ru-RU" sz="1400" b="1" dirty="0" smtClean="0">
                <a:solidFill>
                  <a:srgbClr val="0070C0"/>
                </a:solidFill>
              </a:rPr>
              <a:t>максимальная</a:t>
            </a:r>
            <a:r>
              <a:rPr lang="ru-RU" sz="1400" b="1" dirty="0">
                <a:solidFill>
                  <a:srgbClr val="0070C0"/>
                </a:solidFill>
              </a:rPr>
              <a:t>) цена </a:t>
            </a:r>
            <a:r>
              <a:rPr lang="ru-RU" sz="1400" b="1" dirty="0" smtClean="0">
                <a:solidFill>
                  <a:srgbClr val="0070C0"/>
                </a:solidFill>
              </a:rPr>
              <a:t>540 </a:t>
            </a:r>
            <a:r>
              <a:rPr lang="ru-RU" sz="1400" b="1" dirty="0">
                <a:solidFill>
                  <a:srgbClr val="0070C0"/>
                </a:solidFill>
              </a:rPr>
              <a:t>0</a:t>
            </a:r>
            <a:r>
              <a:rPr lang="ru-RU" sz="1400" b="1" dirty="0" smtClean="0">
                <a:solidFill>
                  <a:srgbClr val="0070C0"/>
                </a:solidFill>
              </a:rPr>
              <a:t>00 </a:t>
            </a:r>
            <a:r>
              <a:rPr lang="ru-RU" sz="1400" b="1" dirty="0">
                <a:solidFill>
                  <a:srgbClr val="0070C0"/>
                </a:solidFill>
              </a:rPr>
              <a:t>руб</a:t>
            </a:r>
            <a:r>
              <a:rPr lang="ru-RU" sz="14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Цена отсечения 410</a:t>
            </a:r>
            <a:r>
              <a:rPr lang="ru-RU" sz="1400" b="1" dirty="0">
                <a:solidFill>
                  <a:srgbClr val="0070C0"/>
                </a:solidFill>
              </a:rPr>
              <a:t> 000 руб.</a:t>
            </a: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rgbClr val="0070C0"/>
                </a:solidFill>
              </a:rPr>
              <a:t>Начало приема заявок </a:t>
            </a:r>
            <a:r>
              <a:rPr lang="ru-RU" sz="1400" b="1" dirty="0" smtClean="0">
                <a:solidFill>
                  <a:srgbClr val="0070C0"/>
                </a:solidFill>
              </a:rPr>
              <a:t>14</a:t>
            </a:r>
            <a:r>
              <a:rPr lang="ru-RU" sz="1400" b="1" dirty="0" smtClean="0">
                <a:solidFill>
                  <a:srgbClr val="0070C0"/>
                </a:solidFill>
              </a:rPr>
              <a:t>.09.2020,12.00</a:t>
            </a:r>
            <a:endParaRPr lang="ru-RU" sz="1400" b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rgbClr val="0070C0"/>
                </a:solidFill>
              </a:rPr>
              <a:t>Окончание приема </a:t>
            </a:r>
            <a:r>
              <a:rPr lang="ru-RU" sz="1400" b="1">
                <a:solidFill>
                  <a:srgbClr val="0070C0"/>
                </a:solidFill>
              </a:rPr>
              <a:t>заявок </a:t>
            </a:r>
            <a:r>
              <a:rPr lang="ru-RU" sz="1400" b="1" smtClean="0">
                <a:solidFill>
                  <a:srgbClr val="0070C0"/>
                </a:solidFill>
              </a:rPr>
              <a:t>19</a:t>
            </a:r>
            <a:r>
              <a:rPr lang="ru-RU" sz="1400" b="1" smtClean="0">
                <a:solidFill>
                  <a:srgbClr val="0070C0"/>
                </a:solidFill>
              </a:rPr>
              <a:t>.10.2020</a:t>
            </a:r>
            <a:r>
              <a:rPr lang="ru-RU" sz="1400" b="1" dirty="0">
                <a:solidFill>
                  <a:srgbClr val="0070C0"/>
                </a:solidFill>
              </a:rPr>
              <a:t>, 08.00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1" y="4523197"/>
            <a:ext cx="2268252" cy="17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77" y="4523197"/>
            <a:ext cx="2229109" cy="167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127</Words>
  <Application>Microsoft Office PowerPoint</Application>
  <PresentationFormat>Экран (4:3)</PresentationFormat>
  <Paragraphs>27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Нежилое помещение 2Н, расположенное по адресу: Санкт-Петербург, пр-кт 2-й Муринский, д. 30, литера А, пом. 2-Н 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71</cp:revision>
  <dcterms:created xsi:type="dcterms:W3CDTF">2018-01-29T13:52:34Z</dcterms:created>
  <dcterms:modified xsi:type="dcterms:W3CDTF">2020-09-14T11:28:13Z</dcterms:modified>
</cp:coreProperties>
</file>